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0" r:id="rId5"/>
    <p:sldId id="262" r:id="rId6"/>
    <p:sldId id="266" r:id="rId7"/>
    <p:sldId id="267" r:id="rId8"/>
    <p:sldId id="265" r:id="rId9"/>
    <p:sldId id="264" r:id="rId10"/>
    <p:sldId id="272" r:id="rId11"/>
    <p:sldId id="269" r:id="rId12"/>
    <p:sldId id="271" r:id="rId13"/>
    <p:sldId id="268" r:id="rId14"/>
    <p:sldId id="259" r:id="rId15"/>
    <p:sldId id="260" r:id="rId16"/>
    <p:sldId id="261" r:id="rId17"/>
    <p:sldId id="273" r:id="rId18"/>
    <p:sldId id="26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8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0E42A8-8C64-4D9B-85F8-D39D2C92C4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Put these lines into a file named “test.html” and open it in a browser.  You can right click and “View source” to see the browser has loaded your code.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C5A349-36BE-40A2-9060-57BC33E550C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Put these lines into a file named “test.html” and open it in a browser.  You can right click and “View source” to see the browser has loaded your code.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C5A349-36BE-40A2-9060-57BC33E550C4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788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Put these lines into a file named “test.html” and open it in a browser.  You can right click and “View source” to see the browser has loaded your code.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91BB3A-717F-49A7-AED2-0D4CDC64280E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Put these lines into a file named “test.html” and open it in a browser.  You can right click and “View source” to see the browser has loaded your code.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AF872D-28CB-42E3-ACB5-A6EC44AF54EF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8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0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5650" y="274638"/>
            <a:ext cx="203835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38"/>
            <a:ext cx="596265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8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5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78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40005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447800"/>
            <a:ext cx="40005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3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7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880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485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212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4638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8153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Introduction to JavaScript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JavaScript is the most popular programming language today.</a:t>
            </a:r>
          </a:p>
          <a:p>
            <a:pPr lvl="1"/>
            <a:r>
              <a:rPr lang="en-US" altLang="en-US" smtClean="0"/>
              <a:t>Largely because of the popularity of the Web and that it is the only language available in the browsers.</a:t>
            </a:r>
          </a:p>
          <a:p>
            <a:r>
              <a:rPr lang="en-US" altLang="en-US" smtClean="0"/>
              <a:t>JavaScript is a scripting language</a:t>
            </a:r>
          </a:p>
          <a:p>
            <a:pPr lvl="1"/>
            <a:r>
              <a:rPr lang="en-US" altLang="en-US" smtClean="0"/>
              <a:t>The browser receives JavaScript “code” as text and then “interprets” it into “machine code” that the computer understands.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 number in a string</a:t>
            </a:r>
          </a:p>
          <a:p>
            <a:pPr lvl="1"/>
            <a:r>
              <a:rPr lang="en-US" dirty="0" smtClean="0"/>
              <a:t>“123”</a:t>
            </a:r>
          </a:p>
          <a:p>
            <a:pPr lvl="1"/>
            <a:r>
              <a:rPr lang="en-US" dirty="0" smtClean="0"/>
              <a:t>“123.456”</a:t>
            </a:r>
          </a:p>
          <a:p>
            <a:r>
              <a:rPr lang="en-US" dirty="0" smtClean="0"/>
              <a:t>You can convert it to a number:</a:t>
            </a:r>
          </a:p>
          <a:p>
            <a:pPr lvl="1"/>
            <a:r>
              <a:rPr lang="en-US" dirty="0" err="1" smtClean="0"/>
              <a:t>parseInt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parseFloat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1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“encapsulate” code so you can easily reuse the code.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3048000"/>
            <a:ext cx="3124200" cy="312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429000"/>
            <a:ext cx="4135901" cy="24003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ight Arrow 5"/>
          <p:cNvSpPr/>
          <p:nvPr/>
        </p:nvSpPr>
        <p:spPr>
          <a:xfrm>
            <a:off x="4572000" y="4191000"/>
            <a:ext cx="914400" cy="762000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function </a:t>
            </a:r>
            <a:r>
              <a:rPr lang="en-US" sz="1800" dirty="0" err="1" smtClean="0"/>
              <a:t>GetXFromAngleAndDistance</a:t>
            </a:r>
            <a:r>
              <a:rPr lang="en-US" sz="1800" dirty="0" smtClean="0"/>
              <a:t>(</a:t>
            </a:r>
            <a:r>
              <a:rPr lang="en-US" sz="1800" dirty="0" err="1" smtClean="0"/>
              <a:t>AngleInDegrees,DistanceInMeters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 err="1" smtClean="0"/>
              <a:t>AngleInRadians</a:t>
            </a:r>
            <a:r>
              <a:rPr lang="en-US" sz="1800" dirty="0" smtClean="0"/>
              <a:t>=</a:t>
            </a:r>
            <a:r>
              <a:rPr lang="en-US" sz="1800" dirty="0" err="1" smtClean="0"/>
              <a:t>AngleInDegrees</a:t>
            </a:r>
            <a:r>
              <a:rPr lang="en-US" sz="1800" dirty="0" smtClean="0"/>
              <a:t>/180*</a:t>
            </a:r>
            <a:r>
              <a:rPr lang="en-US" sz="1800" dirty="0" err="1" smtClean="0"/>
              <a:t>Math.PI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var</a:t>
            </a:r>
            <a:r>
              <a:rPr lang="en-US" sz="1800" dirty="0" smtClean="0"/>
              <a:t> X=</a:t>
            </a:r>
            <a:r>
              <a:rPr lang="en-US" sz="1800" dirty="0" err="1" smtClean="0"/>
              <a:t>Math.sin</a:t>
            </a:r>
            <a:r>
              <a:rPr lang="en-US" sz="1800" dirty="0" smtClean="0"/>
              <a:t>(</a:t>
            </a:r>
            <a:r>
              <a:rPr lang="en-US" sz="1800" dirty="0" err="1" smtClean="0"/>
              <a:t>AngleInRadians</a:t>
            </a:r>
            <a:r>
              <a:rPr lang="en-US" sz="1800" dirty="0" smtClean="0"/>
              <a:t>)*</a:t>
            </a:r>
            <a:r>
              <a:rPr lang="en-US" sz="1800" dirty="0" err="1" smtClean="0"/>
              <a:t>DistanceInMeters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	return(X);</a:t>
            </a:r>
          </a:p>
          <a:p>
            <a:r>
              <a:rPr lang="en-US" sz="1800" dirty="0" smtClean="0"/>
              <a:t>}</a:t>
            </a:r>
          </a:p>
          <a:p>
            <a:r>
              <a:rPr lang="en-US" sz="1800" dirty="0" smtClean="0"/>
              <a:t>function </a:t>
            </a:r>
            <a:r>
              <a:rPr lang="en-US" sz="1800" dirty="0" err="1" smtClean="0"/>
              <a:t>GetYFromAngleAndDistance</a:t>
            </a:r>
            <a:r>
              <a:rPr lang="en-US" sz="1800" dirty="0" smtClean="0"/>
              <a:t>(</a:t>
            </a:r>
            <a:r>
              <a:rPr lang="en-US" sz="1800" dirty="0" err="1" smtClean="0"/>
              <a:t>AngleInDegrees,DistanceInMeters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var</a:t>
            </a:r>
            <a:r>
              <a:rPr lang="en-US" sz="1800" dirty="0" smtClean="0"/>
              <a:t> </a:t>
            </a:r>
            <a:r>
              <a:rPr lang="en-US" sz="1800" dirty="0" err="1" smtClean="0"/>
              <a:t>AngleInRadians</a:t>
            </a:r>
            <a:r>
              <a:rPr lang="en-US" sz="1800" dirty="0" smtClean="0"/>
              <a:t>=</a:t>
            </a:r>
            <a:r>
              <a:rPr lang="en-US" sz="1800" dirty="0" err="1" smtClean="0"/>
              <a:t>AngleInDegrees</a:t>
            </a:r>
            <a:r>
              <a:rPr lang="en-US" sz="1800" dirty="0" smtClean="0"/>
              <a:t>/180*</a:t>
            </a:r>
            <a:r>
              <a:rPr lang="en-US" sz="1800" dirty="0" err="1" smtClean="0"/>
              <a:t>Math.PI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var</a:t>
            </a:r>
            <a:r>
              <a:rPr lang="en-US" sz="1800" dirty="0" smtClean="0"/>
              <a:t> Y=</a:t>
            </a:r>
            <a:r>
              <a:rPr lang="en-US" sz="1800" dirty="0" err="1" smtClean="0"/>
              <a:t>Math.cos</a:t>
            </a:r>
            <a:r>
              <a:rPr lang="en-US" sz="1800" dirty="0" smtClean="0"/>
              <a:t>(</a:t>
            </a:r>
            <a:r>
              <a:rPr lang="en-US" sz="1800" dirty="0" err="1" smtClean="0"/>
              <a:t>AngleInRadians</a:t>
            </a:r>
            <a:r>
              <a:rPr lang="en-US" sz="1800" dirty="0" smtClean="0"/>
              <a:t>)*</a:t>
            </a:r>
            <a:r>
              <a:rPr lang="en-US" sz="1800" dirty="0" err="1" smtClean="0"/>
              <a:t>DistanceInMeters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	return(Y);</a:t>
            </a:r>
          </a:p>
          <a:p>
            <a:r>
              <a:rPr lang="en-US" sz="1800" dirty="0" smtClean="0"/>
              <a:t>}</a:t>
            </a:r>
          </a:p>
          <a:p>
            <a:r>
              <a:rPr lang="en-US" sz="1800" dirty="0" err="1" smtClean="0"/>
              <a:t>var</a:t>
            </a:r>
            <a:r>
              <a:rPr lang="en-US" sz="1800" dirty="0" smtClean="0"/>
              <a:t> Angle=10;</a:t>
            </a:r>
          </a:p>
          <a:p>
            <a:r>
              <a:rPr lang="en-US" sz="1800" dirty="0" err="1" smtClean="0"/>
              <a:t>var</a:t>
            </a:r>
            <a:r>
              <a:rPr lang="en-US" sz="1800" dirty="0" smtClean="0"/>
              <a:t> Distance=100;</a:t>
            </a:r>
          </a:p>
          <a:p>
            <a:r>
              <a:rPr lang="en-US" sz="1800" dirty="0" err="1" smtClean="0"/>
              <a:t>var</a:t>
            </a:r>
            <a:r>
              <a:rPr lang="en-US" sz="1800" dirty="0" smtClean="0"/>
              <a:t> X=</a:t>
            </a:r>
            <a:r>
              <a:rPr lang="en-US" sz="1800" dirty="0" err="1" smtClean="0"/>
              <a:t>GetXFromAngleAndDistance</a:t>
            </a:r>
            <a:r>
              <a:rPr lang="en-US" sz="1800" dirty="0" smtClean="0"/>
              <a:t>(</a:t>
            </a:r>
            <a:r>
              <a:rPr lang="en-US" sz="1800" dirty="0" err="1" smtClean="0"/>
              <a:t>Angle,Distance</a:t>
            </a:r>
            <a:r>
              <a:rPr lang="en-US" sz="1800" dirty="0" smtClean="0"/>
              <a:t>);</a:t>
            </a:r>
          </a:p>
          <a:p>
            <a:r>
              <a:rPr lang="en-US" sz="1800" dirty="0" err="1" smtClean="0"/>
              <a:t>var</a:t>
            </a:r>
            <a:r>
              <a:rPr lang="en-US" sz="1800" dirty="0" smtClean="0"/>
              <a:t> Y=</a:t>
            </a:r>
            <a:r>
              <a:rPr lang="en-US" sz="1800" dirty="0" err="1" smtClean="0"/>
              <a:t>GetYFromAngleAndDistance</a:t>
            </a:r>
            <a:r>
              <a:rPr lang="en-US" sz="1800" dirty="0" smtClean="0"/>
              <a:t>(</a:t>
            </a:r>
            <a:r>
              <a:rPr lang="en-US" sz="1800" dirty="0" err="1" smtClean="0"/>
              <a:t>Angle,Distance</a:t>
            </a:r>
            <a:r>
              <a:rPr lang="en-US" sz="1800" dirty="0" smtClean="0"/>
              <a:t>);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1705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class, all you need is:</a:t>
            </a:r>
          </a:p>
          <a:p>
            <a:pPr lvl="1"/>
            <a:r>
              <a:rPr lang="en-US" dirty="0" smtClean="0"/>
              <a:t>Calculations with numbers</a:t>
            </a:r>
          </a:p>
          <a:p>
            <a:pPr lvl="1"/>
            <a:r>
              <a:rPr lang="en-US" dirty="0" smtClean="0"/>
              <a:t>Text </a:t>
            </a:r>
            <a:r>
              <a:rPr lang="en-US" dirty="0" smtClean="0"/>
              <a:t>manipulation</a:t>
            </a:r>
          </a:p>
          <a:p>
            <a:pPr lvl="1"/>
            <a:r>
              <a:rPr lang="en-US" dirty="0" smtClean="0"/>
              <a:t>Converting text to numbers</a:t>
            </a:r>
            <a:endParaRPr lang="en-US" dirty="0" smtClean="0"/>
          </a:p>
          <a:p>
            <a:pPr lvl="1"/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4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With JavaScript you can: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Do almost everything you can in other modern programming languages:</a:t>
            </a:r>
          </a:p>
          <a:p>
            <a:pPr lvl="1"/>
            <a:r>
              <a:rPr lang="en-US" altLang="en-US" dirty="0" smtClean="0"/>
              <a:t>Create variables</a:t>
            </a:r>
          </a:p>
          <a:p>
            <a:pPr lvl="1"/>
            <a:r>
              <a:rPr lang="en-US" altLang="en-US" dirty="0" smtClean="0"/>
              <a:t>Do math, date and string functions</a:t>
            </a:r>
          </a:p>
          <a:p>
            <a:pPr lvl="1"/>
            <a:r>
              <a:rPr lang="en-US" altLang="en-US" dirty="0" smtClean="0"/>
              <a:t>Create “if” statements, “for” loops, “while” loops, and functions</a:t>
            </a:r>
          </a:p>
          <a:p>
            <a:pPr lvl="1"/>
            <a:r>
              <a:rPr lang="en-US" altLang="en-US" dirty="0" smtClean="0"/>
              <a:t>Create Object Oriented Designs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You can also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Access and modify the contents of your web pages</a:t>
            </a:r>
          </a:p>
          <a:p>
            <a:r>
              <a:rPr lang="en-US" altLang="en-US" smtClean="0"/>
              <a:t>Put up error dialogs</a:t>
            </a:r>
          </a:p>
          <a:p>
            <a:r>
              <a:rPr lang="en-US" altLang="en-US" smtClean="0"/>
              <a:t>Make it look like you’re putting up windows with controls like buttons, popup menus, lists, etc.</a:t>
            </a:r>
          </a:p>
          <a:p>
            <a:r>
              <a:rPr lang="en-US" altLang="en-US" smtClean="0"/>
              <a:t>Display dynamic maps</a:t>
            </a:r>
          </a:p>
          <a:p>
            <a:r>
              <a:rPr lang="en-US" altLang="en-US" smtClean="0"/>
              <a:t>Interact with the user in many other 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JavaScript cannot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Access the local computers disk drive, network (other than it’s original server), printer, and other resources</a:t>
            </a:r>
          </a:p>
          <a:p>
            <a:r>
              <a:rPr lang="en-US" altLang="en-US" smtClean="0"/>
              <a:t>Launch another program</a:t>
            </a:r>
          </a:p>
          <a:p>
            <a:r>
              <a:rPr lang="en-US" altLang="en-US" smtClean="0"/>
              <a:t>Add viruses to your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JavaScript in HTML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n-US" smtClean="0"/>
              <a:t>&lt;script&gt;</a:t>
            </a:r>
          </a:p>
          <a:p>
            <a:r>
              <a:rPr lang="es-ES" altLang="en-US" smtClean="0"/>
              <a:t>var ThePrefix=“Arcata is at “;</a:t>
            </a:r>
          </a:p>
          <a:p>
            <a:r>
              <a:rPr lang="es-ES" altLang="en-US" smtClean="0"/>
              <a:t>var TheCoordinateString=“40.8665° N, 124.0828° W”</a:t>
            </a:r>
          </a:p>
          <a:p>
            <a:r>
              <a:rPr lang="es-ES" altLang="en-US" smtClean="0"/>
              <a:t>TheFinalString= ThePrefix+TheCoordinateString</a:t>
            </a:r>
          </a:p>
          <a:p>
            <a:r>
              <a:rPr lang="es-ES" altLang="en-US" smtClean="0"/>
              <a:t> &lt;/script&gt;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JavaScript</a:t>
            </a:r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3749675" y="1819275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768475" y="2200275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Browser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997075" y="1514475"/>
            <a:ext cx="76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/>
              <a:t>Client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5883275" y="1514475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sng"/>
              <a:t>Server</a:t>
            </a:r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4206875" y="2200275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Web Server</a:t>
            </a:r>
          </a:p>
        </p:txBody>
      </p:sp>
      <p:sp>
        <p:nvSpPr>
          <p:cNvPr id="4104" name="Text Box 11"/>
          <p:cNvSpPr txBox="1">
            <a:spLocks noChangeArrowheads="1"/>
          </p:cNvSpPr>
          <p:nvPr/>
        </p:nvSpPr>
        <p:spPr bwMode="auto">
          <a:xfrm>
            <a:off x="4206875" y="3190875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HTML File</a:t>
            </a:r>
          </a:p>
        </p:txBody>
      </p:sp>
      <p:sp>
        <p:nvSpPr>
          <p:cNvPr id="4105" name="Text Box 12"/>
          <p:cNvSpPr txBox="1">
            <a:spLocks noChangeArrowheads="1"/>
          </p:cNvSpPr>
          <p:nvPr/>
        </p:nvSpPr>
        <p:spPr bwMode="auto">
          <a:xfrm>
            <a:off x="4206875" y="4181475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Image File</a:t>
            </a:r>
          </a:p>
        </p:txBody>
      </p:sp>
      <p:cxnSp>
        <p:nvCxnSpPr>
          <p:cNvPr id="4106" name="AutoShape 15"/>
          <p:cNvCxnSpPr>
            <a:cxnSpLocks noChangeShapeType="1"/>
            <a:stCxn id="4100" idx="3"/>
            <a:endCxn id="4103" idx="1"/>
          </p:cNvCxnSpPr>
          <p:nvPr/>
        </p:nvCxnSpPr>
        <p:spPr bwMode="auto">
          <a:xfrm>
            <a:off x="3216275" y="2428875"/>
            <a:ext cx="990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7" name="Text Box 17"/>
          <p:cNvSpPr txBox="1">
            <a:spLocks noChangeArrowheads="1"/>
          </p:cNvSpPr>
          <p:nvPr/>
        </p:nvSpPr>
        <p:spPr bwMode="auto">
          <a:xfrm>
            <a:off x="1768475" y="3190875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HTML File</a:t>
            </a:r>
          </a:p>
        </p:txBody>
      </p:sp>
      <p:sp>
        <p:nvSpPr>
          <p:cNvPr id="4108" name="Text Box 18"/>
          <p:cNvSpPr txBox="1">
            <a:spLocks noChangeArrowheads="1"/>
          </p:cNvSpPr>
          <p:nvPr/>
        </p:nvSpPr>
        <p:spPr bwMode="auto">
          <a:xfrm>
            <a:off x="1768475" y="4181475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Image File</a:t>
            </a:r>
          </a:p>
        </p:txBody>
      </p:sp>
      <p:cxnSp>
        <p:nvCxnSpPr>
          <p:cNvPr id="4109" name="AutoShape 19"/>
          <p:cNvCxnSpPr>
            <a:cxnSpLocks noChangeShapeType="1"/>
            <a:stCxn id="4107" idx="0"/>
            <a:endCxn id="4100" idx="2"/>
          </p:cNvCxnSpPr>
          <p:nvPr/>
        </p:nvCxnSpPr>
        <p:spPr bwMode="auto">
          <a:xfrm flipV="1">
            <a:off x="2492375" y="2657475"/>
            <a:ext cx="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AutoShape 20"/>
          <p:cNvCxnSpPr>
            <a:cxnSpLocks noChangeShapeType="1"/>
            <a:stCxn id="4108" idx="0"/>
            <a:endCxn id="4107" idx="2"/>
          </p:cNvCxnSpPr>
          <p:nvPr/>
        </p:nvCxnSpPr>
        <p:spPr bwMode="auto">
          <a:xfrm flipV="1">
            <a:off x="2492375" y="3648075"/>
            <a:ext cx="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1" name="AutoShape 21"/>
          <p:cNvCxnSpPr>
            <a:cxnSpLocks noChangeShapeType="1"/>
            <a:stCxn id="4103" idx="2"/>
            <a:endCxn id="4104" idx="0"/>
          </p:cNvCxnSpPr>
          <p:nvPr/>
        </p:nvCxnSpPr>
        <p:spPr bwMode="auto">
          <a:xfrm>
            <a:off x="5006975" y="2657475"/>
            <a:ext cx="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23"/>
          <p:cNvCxnSpPr>
            <a:cxnSpLocks noChangeShapeType="1"/>
          </p:cNvCxnSpPr>
          <p:nvPr/>
        </p:nvCxnSpPr>
        <p:spPr bwMode="auto">
          <a:xfrm flipV="1">
            <a:off x="2492375" y="2657475"/>
            <a:ext cx="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3" name="AutoShape 24"/>
          <p:cNvCxnSpPr>
            <a:cxnSpLocks noChangeShapeType="1"/>
            <a:stCxn id="4104" idx="1"/>
            <a:endCxn id="4107" idx="3"/>
          </p:cNvCxnSpPr>
          <p:nvPr/>
        </p:nvCxnSpPr>
        <p:spPr bwMode="auto">
          <a:xfrm flipH="1">
            <a:off x="3216275" y="3419475"/>
            <a:ext cx="990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4" name="AutoShape 25"/>
          <p:cNvCxnSpPr>
            <a:cxnSpLocks noChangeShapeType="1"/>
            <a:stCxn id="4105" idx="1"/>
            <a:endCxn id="4108" idx="3"/>
          </p:cNvCxnSpPr>
          <p:nvPr/>
        </p:nvCxnSpPr>
        <p:spPr bwMode="auto">
          <a:xfrm flipH="1">
            <a:off x="3216275" y="4410075"/>
            <a:ext cx="990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5" name="Text Box 26"/>
          <p:cNvSpPr txBox="1">
            <a:spLocks noChangeArrowheads="1"/>
          </p:cNvSpPr>
          <p:nvPr/>
        </p:nvSpPr>
        <p:spPr bwMode="auto">
          <a:xfrm>
            <a:off x="3454400" y="1565275"/>
            <a:ext cx="7842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Internet</a:t>
            </a:r>
          </a:p>
        </p:txBody>
      </p:sp>
      <p:sp>
        <p:nvSpPr>
          <p:cNvPr id="4116" name="Text Box 27"/>
          <p:cNvSpPr txBox="1">
            <a:spLocks noChangeArrowheads="1"/>
          </p:cNvSpPr>
          <p:nvPr/>
        </p:nvSpPr>
        <p:spPr bwMode="auto">
          <a:xfrm>
            <a:off x="3216275" y="2200275"/>
            <a:ext cx="438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/>
              <a:t>URL</a:t>
            </a:r>
          </a:p>
        </p:txBody>
      </p:sp>
      <p:cxnSp>
        <p:nvCxnSpPr>
          <p:cNvPr id="28" name="Elbow Connector 27"/>
          <p:cNvCxnSpPr>
            <a:stCxn id="4104" idx="3"/>
            <a:endCxn id="4118" idx="3"/>
          </p:cNvCxnSpPr>
          <p:nvPr/>
        </p:nvCxnSpPr>
        <p:spPr>
          <a:xfrm>
            <a:off x="5807075" y="3419475"/>
            <a:ext cx="31750" cy="1828800"/>
          </a:xfrm>
          <a:prstGeom prst="bentConnector3">
            <a:avLst>
              <a:gd name="adj1" fmla="val 82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8" name="Text Box 10"/>
          <p:cNvSpPr txBox="1">
            <a:spLocks noChangeArrowheads="1"/>
          </p:cNvSpPr>
          <p:nvPr/>
        </p:nvSpPr>
        <p:spPr bwMode="auto">
          <a:xfrm>
            <a:off x="4238625" y="5019675"/>
            <a:ext cx="1600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Scripts</a:t>
            </a:r>
          </a:p>
        </p:txBody>
      </p:sp>
      <p:sp>
        <p:nvSpPr>
          <p:cNvPr id="4119" name="Text Box 10"/>
          <p:cNvSpPr txBox="1">
            <a:spLocks noChangeArrowheads="1"/>
          </p:cNvSpPr>
          <p:nvPr/>
        </p:nvSpPr>
        <p:spPr bwMode="auto">
          <a:xfrm>
            <a:off x="1768475" y="5019675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Script</a:t>
            </a:r>
          </a:p>
        </p:txBody>
      </p:sp>
      <p:cxnSp>
        <p:nvCxnSpPr>
          <p:cNvPr id="4120" name="AutoShape 25"/>
          <p:cNvCxnSpPr>
            <a:cxnSpLocks noChangeShapeType="1"/>
            <a:stCxn id="4118" idx="1"/>
            <a:endCxn id="4119" idx="3"/>
          </p:cNvCxnSpPr>
          <p:nvPr/>
        </p:nvCxnSpPr>
        <p:spPr bwMode="auto">
          <a:xfrm flipH="1">
            <a:off x="3216275" y="5248275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JavaScript in HTML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n-US" dirty="0" smtClean="0"/>
              <a:t>&lt;script&gt;</a:t>
            </a:r>
          </a:p>
          <a:p>
            <a:r>
              <a:rPr lang="es-ES" altLang="en-US" dirty="0" err="1" smtClean="0"/>
              <a:t>var</a:t>
            </a:r>
            <a:r>
              <a:rPr lang="es-ES" altLang="en-US" dirty="0" smtClean="0"/>
              <a:t> x=12;</a:t>
            </a:r>
          </a:p>
          <a:p>
            <a:r>
              <a:rPr lang="es-ES" altLang="en-US" dirty="0" err="1" smtClean="0"/>
              <a:t>var</a:t>
            </a:r>
            <a:r>
              <a:rPr lang="es-ES" altLang="en-US" dirty="0" smtClean="0"/>
              <a:t> y=2;</a:t>
            </a:r>
          </a:p>
          <a:p>
            <a:r>
              <a:rPr lang="es-ES" altLang="en-US" dirty="0" err="1" smtClean="0"/>
              <a:t>var</a:t>
            </a:r>
            <a:r>
              <a:rPr lang="es-ES" altLang="en-US" dirty="0" smtClean="0"/>
              <a:t> z=</a:t>
            </a:r>
            <a:r>
              <a:rPr lang="es-ES" altLang="en-US" dirty="0" err="1" smtClean="0"/>
              <a:t>x+y</a:t>
            </a:r>
            <a:r>
              <a:rPr lang="es-ES" altLang="en-US" dirty="0" smtClean="0"/>
              <a:t>;</a:t>
            </a:r>
          </a:p>
          <a:p>
            <a:r>
              <a:rPr lang="es-ES" altLang="en-US" dirty="0" err="1" smtClean="0"/>
              <a:t>alert</a:t>
            </a:r>
            <a:r>
              <a:rPr lang="es-ES" altLang="en-US" dirty="0" smtClean="0"/>
              <a:t>(z);</a:t>
            </a:r>
          </a:p>
          <a:p>
            <a:r>
              <a:rPr lang="es-ES" altLang="en-US" dirty="0" smtClean="0"/>
              <a:t> &lt;/script&gt;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Math Calculations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n-US" sz="2400" dirty="0" err="1" smtClean="0"/>
              <a:t>var</a:t>
            </a:r>
            <a:r>
              <a:rPr lang="es-ES" altLang="en-US" sz="2400" dirty="0" smtClean="0"/>
              <a:t> </a:t>
            </a:r>
            <a:r>
              <a:rPr lang="es-ES" altLang="en-US" sz="2400" dirty="0" err="1" smtClean="0"/>
              <a:t>AngleInDegrees</a:t>
            </a:r>
            <a:r>
              <a:rPr lang="es-ES" altLang="en-US" sz="2400" dirty="0" smtClean="0"/>
              <a:t>=12;</a:t>
            </a:r>
          </a:p>
          <a:p>
            <a:r>
              <a:rPr lang="es-ES" altLang="en-US" sz="2400" dirty="0" err="1" smtClean="0"/>
              <a:t>var</a:t>
            </a:r>
            <a:r>
              <a:rPr lang="es-ES" altLang="en-US" sz="2400" dirty="0" smtClean="0"/>
              <a:t> </a:t>
            </a:r>
            <a:r>
              <a:rPr lang="es-ES" altLang="en-US" sz="2400" dirty="0" err="1" smtClean="0"/>
              <a:t>DistanceInMeters</a:t>
            </a:r>
            <a:r>
              <a:rPr lang="es-ES" altLang="en-US" sz="2400" dirty="0" smtClean="0"/>
              <a:t>=100;</a:t>
            </a:r>
          </a:p>
          <a:p>
            <a:r>
              <a:rPr lang="es-ES" altLang="en-US" sz="2400" dirty="0" err="1" smtClean="0"/>
              <a:t>var</a:t>
            </a:r>
            <a:r>
              <a:rPr lang="es-ES" altLang="en-US" sz="2400" dirty="0" smtClean="0"/>
              <a:t> </a:t>
            </a:r>
            <a:r>
              <a:rPr lang="es-ES" altLang="en-US" sz="2400" dirty="0" err="1" smtClean="0"/>
              <a:t>AngleInRadians</a:t>
            </a:r>
            <a:r>
              <a:rPr lang="es-ES" altLang="en-US" sz="2400" dirty="0" smtClean="0"/>
              <a:t>=</a:t>
            </a:r>
            <a:r>
              <a:rPr lang="es-ES" altLang="en-US" sz="2400" dirty="0" err="1" smtClean="0"/>
              <a:t>AngleInDegrees</a:t>
            </a:r>
            <a:r>
              <a:rPr lang="es-ES" altLang="en-US" sz="2400" dirty="0" smtClean="0"/>
              <a:t>/180*</a:t>
            </a:r>
            <a:r>
              <a:rPr lang="es-ES" altLang="en-US" sz="2400" dirty="0" err="1" smtClean="0"/>
              <a:t>Math.PI</a:t>
            </a:r>
            <a:r>
              <a:rPr lang="es-ES" altLang="en-US" sz="2400" dirty="0" smtClean="0"/>
              <a:t>;</a:t>
            </a:r>
          </a:p>
          <a:p>
            <a:r>
              <a:rPr lang="es-ES" altLang="en-US" sz="2400" dirty="0" err="1" smtClean="0"/>
              <a:t>var</a:t>
            </a:r>
            <a:r>
              <a:rPr lang="es-ES" altLang="en-US" sz="2400" dirty="0" smtClean="0"/>
              <a:t> X=</a:t>
            </a:r>
            <a:r>
              <a:rPr lang="es-ES" altLang="en-US" sz="2400" dirty="0" err="1" smtClean="0"/>
              <a:t>Math.sin</a:t>
            </a:r>
            <a:r>
              <a:rPr lang="es-ES" altLang="en-US" sz="2400" dirty="0" smtClean="0"/>
              <a:t>(</a:t>
            </a:r>
            <a:r>
              <a:rPr lang="es-ES" altLang="en-US" sz="2400" dirty="0" err="1" smtClean="0"/>
              <a:t>AngleInRadians</a:t>
            </a:r>
            <a:r>
              <a:rPr lang="es-ES" altLang="en-US" sz="2400" dirty="0" smtClean="0"/>
              <a:t>)*</a:t>
            </a:r>
            <a:r>
              <a:rPr lang="es-ES" altLang="en-US" sz="2400" dirty="0" err="1" smtClean="0"/>
              <a:t>DistanceInMeters</a:t>
            </a:r>
            <a:r>
              <a:rPr lang="es-ES" altLang="en-US" sz="2400" dirty="0" smtClean="0"/>
              <a:t>;</a:t>
            </a:r>
          </a:p>
          <a:p>
            <a:r>
              <a:rPr lang="es-ES" altLang="en-US" sz="2400" dirty="0" err="1" smtClean="0"/>
              <a:t>var</a:t>
            </a:r>
            <a:r>
              <a:rPr lang="es-ES" altLang="en-US" sz="2400" dirty="0" smtClean="0"/>
              <a:t> Y=</a:t>
            </a:r>
            <a:r>
              <a:rPr lang="es-ES" altLang="en-US" sz="2400" dirty="0" err="1" smtClean="0"/>
              <a:t>Math.cos</a:t>
            </a:r>
            <a:r>
              <a:rPr lang="es-ES" altLang="en-US" sz="2400" dirty="0" smtClean="0"/>
              <a:t>(</a:t>
            </a:r>
            <a:r>
              <a:rPr lang="es-ES" altLang="en-US" sz="2400" dirty="0" err="1" smtClean="0"/>
              <a:t>AngleInRadians</a:t>
            </a:r>
            <a:r>
              <a:rPr lang="es-ES" altLang="en-US" sz="2400" dirty="0" smtClean="0"/>
              <a:t>)*</a:t>
            </a:r>
            <a:r>
              <a:rPr lang="es-ES" altLang="en-US" sz="2400" dirty="0" err="1" smtClean="0"/>
              <a:t>DistanceInMeters</a:t>
            </a:r>
            <a:r>
              <a:rPr lang="es-ES" altLang="en-US" sz="2400" dirty="0" smtClean="0"/>
              <a:t>;</a:t>
            </a:r>
          </a:p>
          <a:p>
            <a:r>
              <a:rPr lang="es-ES" altLang="en-US" sz="2400" dirty="0" err="1" smtClean="0"/>
              <a:t>alert</a:t>
            </a:r>
            <a:r>
              <a:rPr lang="es-ES" altLang="en-US" sz="2400" dirty="0" smtClean="0"/>
              <a:t>("X="+X+", Y="+Y);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268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You can create and manipulate “strings” of characters in JavaScript.</a:t>
            </a:r>
          </a:p>
          <a:p>
            <a:r>
              <a:rPr lang="en-US" altLang="en-US" smtClean="0"/>
              <a:t>Each letter, number, or symbol is one character.</a:t>
            </a:r>
          </a:p>
          <a:p>
            <a:r>
              <a:rPr lang="en-US" altLang="en-US" smtClean="0"/>
              <a:t>Strings combine characters together into phrases of text.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Strings in JavaScript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n-US" smtClean="0"/>
              <a:t>&lt;script&gt;</a:t>
            </a:r>
          </a:p>
          <a:p>
            <a:r>
              <a:rPr lang="es-ES" altLang="en-US" smtClean="0"/>
              <a:t>var String1=“hi“;</a:t>
            </a:r>
          </a:p>
          <a:p>
            <a:r>
              <a:rPr lang="es-ES" altLang="en-US" smtClean="0"/>
              <a:t>var String 2=“class”;</a:t>
            </a:r>
          </a:p>
          <a:p>
            <a:r>
              <a:rPr lang="es-ES" altLang="en-US" smtClean="0"/>
              <a:t>var String3=String1+String2;</a:t>
            </a:r>
          </a:p>
          <a:p>
            <a:r>
              <a:rPr lang="es-ES" altLang="en-US" smtClean="0"/>
              <a:t>alert(String3);</a:t>
            </a:r>
          </a:p>
          <a:p>
            <a:r>
              <a:rPr lang="es-ES" altLang="en-US" smtClean="0"/>
              <a:t> &lt;/script&gt;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smtClean="0"/>
              <a:t>Strings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38400" y="3200400"/>
          <a:ext cx="5181600" cy="838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10544045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35558459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59730657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48924441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4967023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19114804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89187302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19393269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H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err="1" smtClean="0"/>
                        <a:t>i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c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l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a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s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/>
                        <a:t>s</a:t>
                      </a:r>
                      <a:endParaRPr lang="en-US" sz="44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821884"/>
                  </a:ext>
                </a:extLst>
              </a:tr>
            </a:tbl>
          </a:graphicData>
        </a:graphic>
      </p:graphicFrame>
      <p:sp>
        <p:nvSpPr>
          <p:cNvPr id="10263" name="TextBox 5"/>
          <p:cNvSpPr txBox="1">
            <a:spLocks noChangeArrowheads="1"/>
          </p:cNvSpPr>
          <p:nvPr/>
        </p:nvSpPr>
        <p:spPr bwMode="auto">
          <a:xfrm>
            <a:off x="4114800" y="2209800"/>
            <a:ext cx="139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Character 3</a:t>
            </a:r>
          </a:p>
        </p:txBody>
      </p:sp>
      <p:sp>
        <p:nvSpPr>
          <p:cNvPr id="10264" name="TextBox 6"/>
          <p:cNvSpPr txBox="1">
            <a:spLocks noChangeArrowheads="1"/>
          </p:cNvSpPr>
          <p:nvPr/>
        </p:nvSpPr>
        <p:spPr bwMode="auto">
          <a:xfrm>
            <a:off x="2613025" y="4038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10265" name="TextBox 7"/>
          <p:cNvSpPr txBox="1">
            <a:spLocks noChangeArrowheads="1"/>
          </p:cNvSpPr>
          <p:nvPr/>
        </p:nvSpPr>
        <p:spPr bwMode="auto">
          <a:xfrm>
            <a:off x="3262313" y="40386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10266" name="TextBox 8"/>
          <p:cNvSpPr txBox="1">
            <a:spLocks noChangeArrowheads="1"/>
          </p:cNvSpPr>
          <p:nvPr/>
        </p:nvSpPr>
        <p:spPr bwMode="auto">
          <a:xfrm>
            <a:off x="4562475" y="4038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10267" name="TextBox 9"/>
          <p:cNvSpPr txBox="1">
            <a:spLocks noChangeArrowheads="1"/>
          </p:cNvSpPr>
          <p:nvPr/>
        </p:nvSpPr>
        <p:spPr bwMode="auto">
          <a:xfrm>
            <a:off x="3913188" y="40386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10268" name="TextBox 10"/>
          <p:cNvSpPr txBox="1">
            <a:spLocks noChangeArrowheads="1"/>
          </p:cNvSpPr>
          <p:nvPr/>
        </p:nvSpPr>
        <p:spPr bwMode="auto">
          <a:xfrm>
            <a:off x="5213350" y="4038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10269" name="TextBox 11"/>
          <p:cNvSpPr txBox="1">
            <a:spLocks noChangeArrowheads="1"/>
          </p:cNvSpPr>
          <p:nvPr/>
        </p:nvSpPr>
        <p:spPr bwMode="auto">
          <a:xfrm>
            <a:off x="5862638" y="40386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10270" name="TextBox 12"/>
          <p:cNvSpPr txBox="1">
            <a:spLocks noChangeArrowheads="1"/>
          </p:cNvSpPr>
          <p:nvPr/>
        </p:nvSpPr>
        <p:spPr bwMode="auto">
          <a:xfrm>
            <a:off x="6513513" y="403860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p:sp>
        <p:nvSpPr>
          <p:cNvPr id="10271" name="TextBox 13"/>
          <p:cNvSpPr txBox="1">
            <a:spLocks noChangeArrowheads="1"/>
          </p:cNvSpPr>
          <p:nvPr/>
        </p:nvSpPr>
        <p:spPr bwMode="auto">
          <a:xfrm>
            <a:off x="7162800" y="4038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cxnSp>
        <p:nvCxnSpPr>
          <p:cNvPr id="16" name="Straight Arrow Connector 15"/>
          <p:cNvCxnSpPr>
            <a:stCxn id="10263" idx="2"/>
          </p:cNvCxnSpPr>
          <p:nvPr/>
        </p:nvCxnSpPr>
        <p:spPr>
          <a:xfrm flipH="1">
            <a:off x="4800600" y="2579688"/>
            <a:ext cx="9525" cy="62071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3" name="TextBox 17"/>
          <p:cNvSpPr txBox="1">
            <a:spLocks noChangeArrowheads="1"/>
          </p:cNvSpPr>
          <p:nvPr/>
        </p:nvSpPr>
        <p:spPr bwMode="auto">
          <a:xfrm>
            <a:off x="3810000" y="50292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Indexes</a:t>
            </a:r>
          </a:p>
        </p:txBody>
      </p:sp>
      <p:cxnSp>
        <p:nvCxnSpPr>
          <p:cNvPr id="21" name="Straight Arrow Connector 20"/>
          <p:cNvCxnSpPr>
            <a:stCxn id="10273" idx="0"/>
          </p:cNvCxnSpPr>
          <p:nvPr/>
        </p:nvCxnSpPr>
        <p:spPr>
          <a:xfrm flipH="1" flipV="1">
            <a:off x="3581400" y="4419600"/>
            <a:ext cx="725488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273" idx="0"/>
          </p:cNvCxnSpPr>
          <p:nvPr/>
        </p:nvCxnSpPr>
        <p:spPr>
          <a:xfrm flipV="1">
            <a:off x="4306888" y="4419600"/>
            <a:ext cx="874712" cy="6096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Strings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Once you define a string, you can:</a:t>
            </a:r>
          </a:p>
          <a:p>
            <a:pPr lvl="1"/>
            <a:r>
              <a:rPr lang="en-US" altLang="en-US" smtClean="0"/>
              <a:t>Get it’s length</a:t>
            </a:r>
          </a:p>
          <a:p>
            <a:pPr lvl="1"/>
            <a:r>
              <a:rPr lang="en-US" altLang="en-US" smtClean="0"/>
              <a:t>“Subset” it (slice out a part of it)</a:t>
            </a:r>
          </a:p>
          <a:p>
            <a:pPr lvl="1"/>
            <a:r>
              <a:rPr lang="en-US" altLang="en-US" smtClean="0"/>
              <a:t>Find phrases within it</a:t>
            </a:r>
          </a:p>
          <a:p>
            <a:pPr lvl="1"/>
            <a:r>
              <a:rPr lang="en-US" altLang="en-US" smtClean="0"/>
              <a:t>Concatenate it with other strings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Variables in JavaScript are defined by a “type”.  There are other types but the most common are:</a:t>
            </a:r>
          </a:p>
          <a:p>
            <a:pPr lvl="1"/>
            <a:r>
              <a:rPr lang="en-US" altLang="en-US" smtClean="0"/>
              <a:t>Number</a:t>
            </a:r>
          </a:p>
          <a:p>
            <a:pPr lvl="1"/>
            <a:r>
              <a:rPr lang="en-US" altLang="en-US" smtClean="0"/>
              <a:t>String</a:t>
            </a:r>
          </a:p>
          <a:p>
            <a:r>
              <a:rPr lang="en-US" altLang="en-US" smtClean="0"/>
              <a:t>The type determines what you can do with it:</a:t>
            </a:r>
          </a:p>
          <a:p>
            <a:pPr lvl="1"/>
            <a:r>
              <a:rPr lang="en-US" altLang="en-US" smtClean="0"/>
              <a:t>1+1 = 2</a:t>
            </a:r>
          </a:p>
          <a:p>
            <a:pPr lvl="1"/>
            <a:r>
              <a:rPr lang="en-US" altLang="en-US" smtClean="0"/>
              <a:t>“1” + “1” = “11”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661</Words>
  <Application>Microsoft Office PowerPoint</Application>
  <PresentationFormat>On-screen Show (4:3)</PresentationFormat>
  <Paragraphs>137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Arial</vt:lpstr>
      <vt:lpstr>Default Design</vt:lpstr>
      <vt:lpstr>Introduction to JavaScript</vt:lpstr>
      <vt:lpstr>JavaScript</vt:lpstr>
      <vt:lpstr>JavaScript in HTML</vt:lpstr>
      <vt:lpstr>Math Calculations</vt:lpstr>
      <vt:lpstr>Strings</vt:lpstr>
      <vt:lpstr>Strings in JavaScript</vt:lpstr>
      <vt:lpstr>Strings</vt:lpstr>
      <vt:lpstr>Strings</vt:lpstr>
      <vt:lpstr>Types</vt:lpstr>
      <vt:lpstr>Type Conversion</vt:lpstr>
      <vt:lpstr>Functions</vt:lpstr>
      <vt:lpstr>Functions</vt:lpstr>
      <vt:lpstr>Basic JavaScript</vt:lpstr>
      <vt:lpstr>With JavaScript you can:</vt:lpstr>
      <vt:lpstr>You can also</vt:lpstr>
      <vt:lpstr>JavaScript cannot</vt:lpstr>
      <vt:lpstr>Extra slides</vt:lpstr>
      <vt:lpstr>JavaScript in 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87</cp:revision>
  <dcterms:created xsi:type="dcterms:W3CDTF">2008-05-04T17:53:48Z</dcterms:created>
  <dcterms:modified xsi:type="dcterms:W3CDTF">2017-09-13T17:50:00Z</dcterms:modified>
</cp:coreProperties>
</file>